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44" r:id="rId2"/>
    <p:sldId id="3960" r:id="rId3"/>
    <p:sldId id="3994" r:id="rId4"/>
    <p:sldId id="3965" r:id="rId5"/>
    <p:sldId id="3995" r:id="rId6"/>
    <p:sldId id="3993" r:id="rId7"/>
    <p:sldId id="3984" r:id="rId8"/>
    <p:sldId id="3992" r:id="rId9"/>
    <p:sldId id="3977" r:id="rId10"/>
    <p:sldId id="399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2C7C-5060-404E-8B62-1606C2ED829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0706-98D0-46B9-AD3F-4DD9B484A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2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8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55711-448F-3468-3F0F-46EFD69D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85DE49-CB48-5F97-F084-8070B6B52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3109D-77C4-9785-3160-00B626FE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4A9D7-3EC6-C410-1AD8-6415C634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F4D61-D1BF-65CB-DB4F-64B51B24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3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F0A2-C0C8-6F8C-B09E-1309C1C0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1FBAF-2E05-B0BA-80BC-B66A722F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47ABA-A525-66A2-2443-802CCA46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FE58C-54E4-E857-5BD0-D2425FD0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A9226-B4A2-7384-CABF-EA716739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8F7706-2100-F1C5-74C7-3BD33DF1A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ED27B-4E7D-0F6D-85B2-90166CC9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32351-A480-99AE-C9C9-2249BA7A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CD22D-DBE6-BCA7-DA70-1E92E49D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37FF2-D2B7-428C-4668-3B814239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3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0BE864-62A5-55CE-FB1C-484CCE5BCC46}"/>
              </a:ext>
            </a:extLst>
          </p:cNvPr>
          <p:cNvSpPr/>
          <p:nvPr userDrawn="1"/>
        </p:nvSpPr>
        <p:spPr>
          <a:xfrm rot="19776662">
            <a:off x="545841" y="1947375"/>
            <a:ext cx="29450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161CAA-B1CC-4DDF-BDA3-232F6040614A}"/>
              </a:ext>
            </a:extLst>
          </p:cNvPr>
          <p:cNvSpPr/>
          <p:nvPr userDrawn="1"/>
        </p:nvSpPr>
        <p:spPr>
          <a:xfrm rot="19776662">
            <a:off x="2566081" y="4952157"/>
            <a:ext cx="29450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6B865E-C0E4-6ABB-6E11-8436D9C41D45}"/>
              </a:ext>
            </a:extLst>
          </p:cNvPr>
          <p:cNvSpPr/>
          <p:nvPr userDrawn="1"/>
        </p:nvSpPr>
        <p:spPr>
          <a:xfrm rot="19776662">
            <a:off x="6587250" y="1947375"/>
            <a:ext cx="29450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110ACF-104B-100B-298D-D89E73932BFC}"/>
              </a:ext>
            </a:extLst>
          </p:cNvPr>
          <p:cNvSpPr/>
          <p:nvPr userDrawn="1"/>
        </p:nvSpPr>
        <p:spPr>
          <a:xfrm rot="19776662">
            <a:off x="8525440" y="4952158"/>
            <a:ext cx="29450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九音科技 </a:t>
            </a:r>
            <a:r>
              <a:rPr lang="en-US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Soundec Confidential</a:t>
            </a:r>
            <a:endParaRPr lang="zh-CN" altLang="en-US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755171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99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849AE-7590-062B-872B-5F8E8963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6B9CE-0070-E3DE-55CC-17CF90B63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F67F5-F9C9-8EC4-5E3D-7D53131E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F2350-3D2F-51EC-7C63-98CB8C0E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01C4F-FC73-9A44-1C3B-1FA2E2CC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8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6C394-D000-5426-436D-7BA7A1A7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C9778-16B9-3EEF-BFB8-BC4DF5F6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459FE-7334-2C6D-2048-1687A2CF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125C6-C69D-7BE8-2801-C21C5787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59F1E-8393-79D3-0DBC-9C2C4710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0C5A4-F858-9C32-E53A-255AF7F5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D96A5-7429-5143-A0F7-F16132929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44009-EF3E-0950-D3B1-5A60FA2E2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B92896-B543-4302-E297-BF9B46C4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1FFD6-557E-AA34-F619-5EF5501E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3F823-A8AE-7284-EBC1-49C71A8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6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B429-C379-6603-CBB8-24580CFD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3A8C0-A9BD-32F0-8B3E-A4937F8C9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F11C15-FCF1-2FA9-47F0-7C6C8FEF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2AB34-570F-E65E-4660-E08D22F54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CACFD3-81DE-4B7C-FF60-58F8E3890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263B82-CE14-3663-670B-B78C2724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918D1C-ED61-4FDB-00D0-29962619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3024C3-3CAB-222F-CE17-DC2A6744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9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78032-125B-17FC-0703-EC577BD6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AD427-1100-82B2-5470-36991787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42726F-1FBE-0BEB-2CE9-AB64C3D4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012742-04B1-3E1D-DC1B-F4893FFB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6DCE31-C881-DB3C-5A17-24B6A699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59371A-450D-0F10-628C-A27B89D4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C63A0-55D3-9CE1-5BCB-5FCD12E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6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0888C-88F9-AAE4-3899-3F016B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5F46C-D803-A51A-B820-44658941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CA03D6-382C-92F2-1C95-7560DABE7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30F74-6B0C-6D3F-2F2C-11BDA99D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E9025E-D4B9-A6B5-3100-62AA412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A31259-8ACF-EE8A-724B-1E762943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3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5B9E-BD72-9DD7-F8F4-F9C4B499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8059F-E00E-D831-E66E-BD8C2DACE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08BFB-C957-042F-8AB0-16803799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24992-E7B1-F0EC-D3D9-A4C4DB45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C197B-3884-1B04-2132-370E911D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C9841-2D00-16C0-D512-84530DB4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5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81B74B-541E-B4CE-AA35-547CA567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BC8B10-F764-EA6F-D7EF-F3F29806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DC3C2-AFE4-A634-CD92-BA04ED22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18521-9CD5-4A6B-B71D-06F34CDA04A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2705D-1546-C9F1-442A-4DF5F6B5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36189-A49F-0377-D1E6-FC66E220B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0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20.png"/><Relationship Id="rId17" Type="http://schemas.openxmlformats.org/officeDocument/2006/relationships/image" Target="../media/image23.jpeg"/><Relationship Id="rId2" Type="http://schemas.openxmlformats.org/officeDocument/2006/relationships/tags" Target="../tags/tag2.xml"/><Relationship Id="rId16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6.xml"/><Relationship Id="rId5" Type="http://schemas.openxmlformats.org/officeDocument/2006/relationships/tags" Target="../tags/tag5.xml"/><Relationship Id="rId15" Type="http://schemas.openxmlformats.org/officeDocument/2006/relationships/image" Target="../media/image21.jpe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3834898"/>
            <a:ext cx="568104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麦克风阵列方案 简介</a:t>
            </a:r>
            <a:endParaRPr lang="en-US" altLang="zh-CN" sz="48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32" y="4773031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9102" y="4649920"/>
            <a:ext cx="1080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V1.0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2910418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7" y="2844800"/>
            <a:ext cx="1713611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60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667" y="1987551"/>
            <a:ext cx="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54920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6" y="38681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6" y="1434781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50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42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D772A404-871C-1C41-3B03-5725919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4F293F7-8216-1C52-C2AE-A52FC9F5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2AE7D7A-3C23-7F31-21AF-09A8F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0A976768-7F24-7080-A9B6-CEC416A1C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FBA2F0-32F6-48A3-33FE-64DBF2FFA6D8}"/>
              </a:ext>
            </a:extLst>
          </p:cNvPr>
          <p:cNvSpPr txBox="1"/>
          <p:nvPr/>
        </p:nvSpPr>
        <p:spPr>
          <a:xfrm>
            <a:off x="1076961" y="1635760"/>
            <a:ext cx="100711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九音科技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麦克风阵列方案，采用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自研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专业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SNC8x 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系列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DSP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芯片，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麦克风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麦克风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的环形和线形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阵列；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内置高性能音频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Codec(24 bit ADC,SNR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106, 24 bit DAC, SNR 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≥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100)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HIFI3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内核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@200MHz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主频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512K Bytes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内存；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性能表现优异，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支持以下</a:t>
            </a:r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主要功能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半径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0.1~10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米范围的清晰拾音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2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抑制背景噪声（包括稳态和非稳态）</a:t>
            </a:r>
            <a:r>
              <a:rPr lang="zh-CN" altLang="en-US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3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双讲消回声、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4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去混响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适用于不同尺寸的会议室，满足多人会话需求</a:t>
            </a:r>
          </a:p>
          <a:p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B9D532-30CD-42F5-B038-05365C2BF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日期占位符 1">
            <a:extLst>
              <a:ext uri="{FF2B5EF4-FFF2-40B4-BE49-F238E27FC236}">
                <a16:creationId xmlns:a16="http://schemas.microsoft.com/office/drawing/2014/main" id="{23938472-1C42-CC65-44CE-0705D492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1E9D58F4-EBF6-68E3-E085-03E2F0A0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877F8266-37EC-8248-3F06-3082DF7C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163782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会议音箱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43642"/>
            <a:ext cx="6137414" cy="2399474"/>
            <a:chOff x="5342323" y="4533883"/>
            <a:chExt cx="4690630" cy="1833841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533883"/>
              <a:ext cx="1173118" cy="1833841"/>
              <a:chOff x="8716804" y="2649714"/>
              <a:chExt cx="2246555" cy="351186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0" y="2649714"/>
                <a:ext cx="2236616" cy="351186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8635" y="2786973"/>
                <a:ext cx="570739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533883"/>
              <a:ext cx="2476196" cy="1821486"/>
              <a:chOff x="5342323" y="4533883"/>
              <a:chExt cx="2476196" cy="1821486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533883"/>
                <a:ext cx="1933183" cy="182148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6" y="4910722"/>
                <a:ext cx="608195" cy="786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dirty="0">
                    <a:solidFill>
                      <a:schemeClr val="tx1"/>
                    </a:solidFill>
                  </a:rPr>
                  <a:t>Data 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1" y="5304181"/>
                <a:ext cx="196056" cy="18669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43" name="日期占位符 1">
            <a:extLst>
              <a:ext uri="{FF2B5EF4-FFF2-40B4-BE49-F238E27FC236}">
                <a16:creationId xmlns:a16="http://schemas.microsoft.com/office/drawing/2014/main" id="{01F17DED-1835-E188-4F62-A2570D33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044" name="页脚占位符 2">
            <a:extLst>
              <a:ext uri="{FF2B5EF4-FFF2-40B4-BE49-F238E27FC236}">
                <a16:creationId xmlns:a16="http://schemas.microsoft.com/office/drawing/2014/main" id="{B270F8BD-62EE-D020-AC1C-8207B4BE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45" name="灯片编号占位符 3">
            <a:extLst>
              <a:ext uri="{FF2B5EF4-FFF2-40B4-BE49-F238E27FC236}">
                <a16:creationId xmlns:a16="http://schemas.microsoft.com/office/drawing/2014/main" id="{BBC71461-DE13-CF6F-0442-FFAAE68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A53034-B5AF-4239-8C7B-1DD9930D2ACE}"/>
              </a:ext>
            </a:extLst>
          </p:cNvPr>
          <p:cNvGrpSpPr/>
          <p:nvPr/>
        </p:nvGrpSpPr>
        <p:grpSpPr>
          <a:xfrm>
            <a:off x="722111" y="1728721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3E1B0A-73B0-D61D-3993-F2F41C2479C4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C33FE458-0BDE-547B-DFA0-43873DE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079B287E-35D3-A464-0ED0-1A2C5AB6D603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42DA909-8FA4-5EC7-22FE-743451F210A8}"/>
              </a:ext>
            </a:extLst>
          </p:cNvPr>
          <p:cNvSpPr txBox="1"/>
          <p:nvPr/>
        </p:nvSpPr>
        <p:spPr>
          <a:xfrm>
            <a:off x="932192" y="2691604"/>
            <a:ext cx="315292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AEC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、远场拾音、降噪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桌面会议宝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商显屏、电子白板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嵌入式麦克风阵列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可视电话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儿童故事机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远场拾音、降噪、声源定位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桌面式阵列麦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77" name="页脚占位符 2">
            <a:extLst>
              <a:ext uri="{FF2B5EF4-FFF2-40B4-BE49-F238E27FC236}">
                <a16:creationId xmlns:a16="http://schemas.microsoft.com/office/drawing/2014/main" id="{CA94955A-7E59-D2FA-08B6-96B3D77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478" name="灯片编号占位符 3">
            <a:extLst>
              <a:ext uri="{FF2B5EF4-FFF2-40B4-BE49-F238E27FC236}">
                <a16:creationId xmlns:a16="http://schemas.microsoft.com/office/drawing/2014/main" id="{ECC493B5-5EB2-E564-F6BB-60159E6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19481" name="图片 19480">
            <a:extLst>
              <a:ext uri="{FF2B5EF4-FFF2-40B4-BE49-F238E27FC236}">
                <a16:creationId xmlns:a16="http://schemas.microsoft.com/office/drawing/2014/main" id="{D57D31CB-23E1-9EAD-E4F1-6744D6E7E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349" y="1930085"/>
            <a:ext cx="2379168" cy="1842123"/>
          </a:xfrm>
          <a:prstGeom prst="rect">
            <a:avLst/>
          </a:prstGeom>
        </p:spPr>
      </p:pic>
      <p:pic>
        <p:nvPicPr>
          <p:cNvPr id="19482" name="图片 19481">
            <a:extLst>
              <a:ext uri="{FF2B5EF4-FFF2-40B4-BE49-F238E27FC236}">
                <a16:creationId xmlns:a16="http://schemas.microsoft.com/office/drawing/2014/main" id="{85284499-D3B0-FAD5-5C66-262569E27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542" y="4308435"/>
            <a:ext cx="2007994" cy="15624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233D16-1457-B838-E229-56C28B9CC743}"/>
              </a:ext>
            </a:extLst>
          </p:cNvPr>
          <p:cNvSpPr txBox="1"/>
          <p:nvPr/>
        </p:nvSpPr>
        <p:spPr>
          <a:xfrm>
            <a:off x="5302288" y="3833837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智慧屏会议系统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90C4D9-D19C-E517-D260-073C0D1C4B86}"/>
              </a:ext>
            </a:extLst>
          </p:cNvPr>
          <p:cNvSpPr txBox="1"/>
          <p:nvPr/>
        </p:nvSpPr>
        <p:spPr>
          <a:xfrm>
            <a:off x="5365053" y="5875631"/>
            <a:ext cx="10310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桌面会议音箱</a:t>
            </a:r>
            <a:endParaRPr lang="en-US" altLang="zh-CN" sz="1100" i="1" u="sng" dirty="0"/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5F1254FC-8FE7-394A-CCC5-AAD74F6F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CEAE487-2108-F2A2-2B57-88C4276769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60" b="92365" l="2473" r="94231">
                        <a14:foregroundMark x1="23626" y1="12315" x2="57418" y2="13300"/>
                        <a14:foregroundMark x1="19505" y1="11823" x2="44505" y2="12315"/>
                        <a14:foregroundMark x1="79396" y1="12315" x2="54396" y2="9360"/>
                        <a14:foregroundMark x1="10440" y1="90887" x2="71703" y2="87931"/>
                        <a14:foregroundMark x1="2747" y1="86207" x2="34341" y2="92365"/>
                        <a14:foregroundMark x1="42582" y1="89901" x2="82418" y2="91379"/>
                        <a14:foregroundMark x1="72802" y1="9852" x2="76923" y2="9360"/>
                        <a14:foregroundMark x1="94231" y1="84236" x2="92033" y2="68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1886" y="4182968"/>
            <a:ext cx="1433434" cy="167961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33A826C2-4D75-6828-4B9A-9DF85DBEAE77}"/>
              </a:ext>
            </a:extLst>
          </p:cNvPr>
          <p:cNvSpPr txBox="1"/>
          <p:nvPr/>
        </p:nvSpPr>
        <p:spPr>
          <a:xfrm>
            <a:off x="9714142" y="5793758"/>
            <a:ext cx="74892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</a:t>
            </a:r>
            <a:endParaRPr lang="en-US" altLang="zh-CN" sz="1100" i="1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5C0BBB-8CD9-B5B4-4664-6549D89A7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6" r="13667"/>
          <a:stretch/>
        </p:blipFill>
        <p:spPr bwMode="auto">
          <a:xfrm>
            <a:off x="7535600" y="4308435"/>
            <a:ext cx="1267615" cy="14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CF2AF959-2ECE-5E43-8641-F295CF520FBD}"/>
              </a:ext>
            </a:extLst>
          </p:cNvPr>
          <p:cNvSpPr txBox="1"/>
          <p:nvPr/>
        </p:nvSpPr>
        <p:spPr>
          <a:xfrm>
            <a:off x="7498121" y="5800147"/>
            <a:ext cx="13131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智能音箱可视电话</a:t>
            </a:r>
            <a:endParaRPr lang="en-US" altLang="zh-CN" sz="1100" i="1" u="sng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6EE4919-AF12-031F-47E8-54627BEE70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83450" y="1907575"/>
            <a:ext cx="2595552" cy="184307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12A4294-7755-D919-12F1-BED864C78591}"/>
              </a:ext>
            </a:extLst>
          </p:cNvPr>
          <p:cNvSpPr txBox="1"/>
          <p:nvPr/>
        </p:nvSpPr>
        <p:spPr>
          <a:xfrm>
            <a:off x="8862246" y="3827716"/>
            <a:ext cx="13131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智能音箱可视电话</a:t>
            </a:r>
            <a:endParaRPr lang="en-US" altLang="zh-CN" sz="1100" i="1" u="sng" dirty="0"/>
          </a:p>
        </p:txBody>
      </p:sp>
    </p:spTree>
    <p:extLst>
      <p:ext uri="{BB962C8B-B14F-4D97-AF65-F5344CB8AC3E}">
        <p14:creationId xmlns:p14="http://schemas.microsoft.com/office/powerpoint/2010/main" val="2511495985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83FE0493-020C-5CD6-DDEE-BF0B408935E0}"/>
              </a:ext>
            </a:extLst>
          </p:cNvPr>
          <p:cNvGrpSpPr/>
          <p:nvPr/>
        </p:nvGrpSpPr>
        <p:grpSpPr>
          <a:xfrm>
            <a:off x="0" y="1272286"/>
            <a:ext cx="11771376" cy="5084064"/>
            <a:chOff x="0" y="1272286"/>
            <a:chExt cx="11771376" cy="50840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BE3BEF9-61A0-2266-6476-B6AAD8DB62B5}"/>
                </a:ext>
              </a:extLst>
            </p:cNvPr>
            <p:cNvSpPr/>
            <p:nvPr/>
          </p:nvSpPr>
          <p:spPr>
            <a:xfrm>
              <a:off x="7904780" y="1273259"/>
              <a:ext cx="3866596" cy="508309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25000"/>
                    <a:lumOff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F4C8FB1-B500-E5CC-E6FE-05A42A12FD9D}"/>
                </a:ext>
              </a:extLst>
            </p:cNvPr>
            <p:cNvSpPr/>
            <p:nvPr/>
          </p:nvSpPr>
          <p:spPr>
            <a:xfrm>
              <a:off x="4742688" y="1272286"/>
              <a:ext cx="3167226" cy="5084064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59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73F7EF-6661-9046-A63F-014CBC95CE1F}"/>
                </a:ext>
              </a:extLst>
            </p:cNvPr>
            <p:cNvSpPr/>
            <p:nvPr/>
          </p:nvSpPr>
          <p:spPr>
            <a:xfrm>
              <a:off x="420624" y="1272286"/>
              <a:ext cx="4322064" cy="50840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gradFill flip="none" rotWithShape="1">
                  <a:gsLst>
                    <a:gs pos="0">
                      <a:schemeClr val="lt1">
                        <a:shade val="30000"/>
                        <a:satMod val="115000"/>
                      </a:schemeClr>
                    </a:gs>
                    <a:gs pos="50000">
                      <a:schemeClr val="lt1">
                        <a:shade val="67500"/>
                        <a:satMod val="115000"/>
                      </a:schemeClr>
                    </a:gs>
                    <a:gs pos="100000">
                      <a:schemeClr val="lt1"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5CB5F13-4710-E6F5-CE43-EF4E252A6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845285" y="2176686"/>
              <a:ext cx="2876260" cy="1800000"/>
            </a:xfrm>
            <a:prstGeom prst="rect">
              <a:avLst/>
            </a:prstGeom>
            <a:noFill/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15911C-BFCA-9F23-7187-6F67592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6589" y="4498583"/>
              <a:ext cx="2988965" cy="1800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7E9364B-B7E7-3F49-E536-A370D112A2C7}"/>
                </a:ext>
              </a:extLst>
            </p:cNvPr>
            <p:cNvSpPr txBox="1"/>
            <p:nvPr/>
          </p:nvSpPr>
          <p:spPr>
            <a:xfrm>
              <a:off x="4786373" y="4201608"/>
              <a:ext cx="30267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非稳态噪声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拍掌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-62dB(</a:t>
              </a:r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平均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RMS)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668BC5F-0BB9-C286-227C-123229F0CEE1}"/>
                </a:ext>
              </a:extLst>
            </p:cNvPr>
            <p:cNvSpPr txBox="1"/>
            <p:nvPr/>
          </p:nvSpPr>
          <p:spPr>
            <a:xfrm>
              <a:off x="5162910" y="1868909"/>
              <a:ext cx="2382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稳态噪声：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-56dB(</a:t>
              </a:r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平均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RMS)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1B5C4D9-B419-7255-3738-C253467A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593"/>
            <a:stretch/>
          </p:blipFill>
          <p:spPr>
            <a:xfrm>
              <a:off x="8061378" y="2184426"/>
              <a:ext cx="3555858" cy="18000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BA99C7F-A0C6-89A6-9C03-65AFB60D4CB7}"/>
                </a:ext>
              </a:extLst>
            </p:cNvPr>
            <p:cNvSpPr txBox="1"/>
            <p:nvPr/>
          </p:nvSpPr>
          <p:spPr>
            <a:xfrm>
              <a:off x="8605920" y="1876649"/>
              <a:ext cx="1938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 algn="ctr"/>
              <a:r>
                <a:rPr lang="zh-CN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收敛时间：</a:t>
              </a:r>
              <a:r>
                <a:rPr lang="en-US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&lt;1</a:t>
              </a:r>
              <a:r>
                <a:rPr lang="zh-CN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秒</a:t>
              </a:r>
              <a:endParaRPr lang="zh-CN" altLang="zh-CN" sz="1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0FABC55-C2D2-FDB1-EF8D-B2B420DA4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2607" y="4498583"/>
              <a:ext cx="2504322" cy="18000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BF42AEF-054D-6972-0786-A08819AC48AE}"/>
                </a:ext>
              </a:extLst>
            </p:cNvPr>
            <p:cNvSpPr txBox="1"/>
            <p:nvPr/>
          </p:nvSpPr>
          <p:spPr>
            <a:xfrm>
              <a:off x="8605920" y="4209094"/>
              <a:ext cx="2382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抑制深度：</a:t>
              </a:r>
              <a:r>
                <a:rPr lang="en-US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-46dB(</a:t>
              </a:r>
              <a:r>
                <a:rPr lang="zh-CN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平均</a:t>
              </a:r>
              <a:r>
                <a:rPr lang="en-US" altLang="zh-CN" sz="1400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RMS)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F167790-885C-187A-64C6-803C5203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878" y="2931046"/>
              <a:ext cx="3937837" cy="229035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7C85841-ADCC-E498-AFFA-22EE1DB895C7}"/>
                </a:ext>
              </a:extLst>
            </p:cNvPr>
            <p:cNvSpPr txBox="1"/>
            <p:nvPr/>
          </p:nvSpPr>
          <p:spPr>
            <a:xfrm>
              <a:off x="1210928" y="2623269"/>
              <a:ext cx="27414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回声消除深度：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-80dB(</a:t>
              </a:r>
              <a:r>
                <a:rPr lang="zh-CN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平均</a:t>
              </a:r>
              <a:r>
                <a:rPr lang="en-US" altLang="zh-CN" sz="1400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RMS)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0905DF9-ECDB-646D-0214-9515B60E35DD}"/>
                </a:ext>
              </a:extLst>
            </p:cNvPr>
            <p:cNvSpPr txBox="1"/>
            <p:nvPr/>
          </p:nvSpPr>
          <p:spPr>
            <a:xfrm>
              <a:off x="7526724" y="1281017"/>
              <a:ext cx="1467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zh-CN" altLang="zh-CN" sz="1600" b="1" kern="100" dirty="0">
                  <a:effectLst/>
                  <a:latin typeface="等线" panose="02010600030101010101" pitchFamily="2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混响抑制</a:t>
              </a:r>
              <a:endPara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7FB3B3-EFFF-95C1-387F-F35FC94199A0}"/>
                </a:ext>
              </a:extLst>
            </p:cNvPr>
            <p:cNvSpPr txBox="1"/>
            <p:nvPr/>
          </p:nvSpPr>
          <p:spPr>
            <a:xfrm>
              <a:off x="4387210" y="1286709"/>
              <a:ext cx="1467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zh-CN" altLang="zh-CN" sz="1600" b="1" kern="100" dirty="0">
                  <a:effectLst/>
                  <a:ea typeface="微软雅黑" panose="020B0503020204020204" pitchFamily="34" charset="-122"/>
                  <a:cs typeface="Times New Roman" panose="02020603050405020304" pitchFamily="18" charset="0"/>
                </a:rPr>
                <a:t>降噪深度</a:t>
              </a:r>
              <a:endPara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8D0E472-B038-665E-848D-598F847AF1E5}"/>
                </a:ext>
              </a:extLst>
            </p:cNvPr>
            <p:cNvSpPr txBox="1"/>
            <p:nvPr/>
          </p:nvSpPr>
          <p:spPr>
            <a:xfrm>
              <a:off x="0" y="1319043"/>
              <a:ext cx="19223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altLang="zh-CN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AEC </a:t>
              </a:r>
              <a:r>
                <a:rPr lang="zh-CN" altLang="en-US" sz="16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回声消除</a:t>
              </a:r>
              <a:endPara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文本框 108">
            <a:extLst>
              <a:ext uri="{FF2B5EF4-FFF2-40B4-BE49-F238E27FC236}">
                <a16:creationId xmlns:a16="http://schemas.microsoft.com/office/drawing/2014/main" id="{BFC9D302-A9E4-392D-1706-2E6B3D444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算法效果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28A9D89-7AF9-A2E8-E4F7-68A97A5190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2F6949E3-0A27-2EFF-F132-1C461641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01F1690C-A697-80DF-A9B3-85F3BCDD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6F4D38BD-65AF-E1CA-D68B-85CE69EA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666179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应用模组简介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88"/>
            <a:ext cx="4957205" cy="37179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6096000" y="1609713"/>
            <a:ext cx="356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6096000" y="2283916"/>
            <a:ext cx="38180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5197796" y="2521190"/>
            <a:ext cx="58579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远场拾音、声源定位、语音唤醒、语音增强、回声消除、通话降噪等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智能家居、车载前端、会议通话、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596BE2-CE2A-D2F8-F92E-8D5E6EFF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9E21F1C1-E7DC-CCD8-9E63-BC8A13B5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A11EA4A-3DE2-306C-34A1-0DAFEB75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490" y="1863725"/>
            <a:ext cx="4638675" cy="370713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典型应用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Speaker Phone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75983" y="1342501"/>
            <a:ext cx="9993403" cy="4770945"/>
            <a:chOff x="4336370" y="3219740"/>
            <a:chExt cx="3590902" cy="1714329"/>
          </a:xfrm>
        </p:grpSpPr>
        <p:grpSp>
          <p:nvGrpSpPr>
            <p:cNvPr id="5" name="组合 4"/>
            <p:cNvGrpSpPr/>
            <p:nvPr/>
          </p:nvGrpSpPr>
          <p:grpSpPr>
            <a:xfrm>
              <a:off x="4336370" y="3219740"/>
              <a:ext cx="3590902" cy="1714329"/>
              <a:chOff x="4336370" y="3219740"/>
              <a:chExt cx="3590902" cy="1714329"/>
            </a:xfrm>
          </p:grpSpPr>
          <p:pic>
            <p:nvPicPr>
              <p:cNvPr id="10" name="Picture 2" descr="jbl汽车音响怎么样，jbl汽车音响各系列区别_车主指南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>
                <a:fillRect/>
              </a:stretch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3" name="连接符: 肘形 12"/>
              <p:cNvCxnSpPr>
                <a:stCxn id="11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7320"/>
                  <a:gd name="adj2" fmla="val 70744"/>
                  <a:gd name="adj3" fmla="val 38078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/>
              <p:cNvCxnSpPr>
                <a:stCxn id="11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/>
              <p:cNvCxnSpPr>
                <a:stCxn id="22" idx="2"/>
                <a:endCxn id="10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/>
              <p:cNvCxnSpPr>
                <a:stCxn id="10" idx="2"/>
                <a:endCxn id="21" idx="2"/>
              </p:cNvCxnSpPr>
              <p:nvPr/>
            </p:nvCxnSpPr>
            <p:spPr>
              <a:xfrm rot="5400000" flipH="1">
                <a:off x="6981924" y="4300667"/>
                <a:ext cx="13006" cy="861581"/>
              </a:xfrm>
              <a:prstGeom prst="bentConnector3">
                <a:avLst>
                  <a:gd name="adj1" fmla="val -6562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16"/>
              <p:cNvCxnSpPr>
                <a:stCxn id="18" idx="0"/>
                <a:endCxn id="22" idx="0"/>
              </p:cNvCxnSpPr>
              <p:nvPr/>
            </p:nvCxnSpPr>
            <p:spPr>
              <a:xfrm rot="16200000" flipH="1">
                <a:off x="6631222" y="2691594"/>
                <a:ext cx="20764" cy="1555226"/>
              </a:xfrm>
              <a:prstGeom prst="bentConnector3">
                <a:avLst>
                  <a:gd name="adj1" fmla="val -558168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5772230" y="3458747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029331" y="4076816"/>
                <a:ext cx="180257" cy="65873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419131" y="4332597"/>
                <a:ext cx="276774" cy="39245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pic>
            <p:nvPicPr>
              <p:cNvPr id="22" name="Picture 6" descr="为何小米、TCL、创维等品牌电视主板保修期只有一年？-蓝鲸财经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4653334" y="4028703"/>
                <a:ext cx="503192" cy="110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DMICx2 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612799" y="4447516"/>
                <a:ext cx="415384" cy="165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200" dirty="0"/>
                  <a:t>2.54mm Connector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733699" y="3786640"/>
                <a:ext cx="459269" cy="188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400" b="1" dirty="0"/>
                  <a:t>2.54mm Connector</a:t>
                </a:r>
                <a:endParaRPr lang="zh-CN" altLang="en-US" sz="1400" b="1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333967" y="4144271"/>
                <a:ext cx="492443" cy="99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200" dirty="0"/>
                  <a:t>Speaker out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632672" y="4812417"/>
                <a:ext cx="701295" cy="121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111420" y="3458900"/>
                <a:ext cx="615807" cy="29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Main Controller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336370" y="4738926"/>
                <a:ext cx="594691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2/4Mic Array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690771" y="3219740"/>
                <a:ext cx="864319" cy="1918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USB for PCM data dump and record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463892" y="3407093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126862" y="3228698"/>
                <a:ext cx="1025152" cy="24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I2S for audio data transfer with main controller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391032" y="3474855"/>
                <a:ext cx="489734" cy="29278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4400" b="1" dirty="0"/>
                  <a:t>PC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436752" y="3707617"/>
                <a:ext cx="360559" cy="110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400" b="1" dirty="0"/>
                  <a:t>Type-C</a:t>
                </a:r>
                <a:endParaRPr lang="en-US" altLang="zh-CN" sz="1800" b="1" dirty="0"/>
              </a:p>
            </p:txBody>
          </p:sp>
        </p:grpSp>
        <p:cxnSp>
          <p:nvCxnSpPr>
            <p:cNvPr id="7" name="连接符: 肘形 6"/>
            <p:cNvCxnSpPr>
              <a:stCxn id="32" idx="0"/>
              <a:endCxn id="34" idx="0"/>
            </p:cNvCxnSpPr>
            <p:nvPr/>
          </p:nvCxnSpPr>
          <p:spPr>
            <a:xfrm rot="16200000" flipH="1" flipV="1">
              <a:off x="5093224" y="2949771"/>
              <a:ext cx="67767" cy="982284"/>
            </a:xfrm>
            <a:prstGeom prst="bentConnector3">
              <a:avLst>
                <a:gd name="adj1" fmla="val -109764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1858183" y="4816649"/>
            <a:ext cx="1400373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eference"/>
              </a:rPr>
              <a:t>DMICx2 </a:t>
            </a:r>
          </a:p>
        </p:txBody>
      </p:sp>
      <p:sp>
        <p:nvSpPr>
          <p:cNvPr id="44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4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142865" y="5013325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719557" y="5753321"/>
            <a:ext cx="1815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SNC86xx DAC OUT</a:t>
            </a: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146039" y="4053952"/>
            <a:ext cx="934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 IN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5142865" y="4516120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7086600" y="2839085"/>
            <a:ext cx="490855" cy="14859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804915" y="4129733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3W SPK</a:t>
            </a:r>
          </a:p>
        </p:txBody>
      </p:sp>
      <p:cxnSp>
        <p:nvCxnSpPr>
          <p:cNvPr id="40" name="连接符: 肘形 14"/>
          <p:cNvCxnSpPr/>
          <p:nvPr>
            <p:custDataLst>
              <p:tags r:id="rId7"/>
            </p:custDataLst>
          </p:nvPr>
        </p:nvCxnSpPr>
        <p:spPr>
          <a:xfrm rot="10800000">
            <a:off x="7630795" y="4257675"/>
            <a:ext cx="258445" cy="3175"/>
          </a:xfrm>
          <a:prstGeom prst="bentConnector3">
            <a:avLst>
              <a:gd name="adj1" fmla="val 49877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14"/>
          <p:cNvCxnSpPr>
            <a:cxnSpLocks/>
            <a:stCxn id="8" idx="0"/>
            <a:endCxn id="6" idx="2"/>
          </p:cNvCxnSpPr>
          <p:nvPr>
            <p:custDataLst>
              <p:tags r:id="rId8"/>
            </p:custDataLst>
          </p:nvPr>
        </p:nvCxnSpPr>
        <p:spPr>
          <a:xfrm rot="16200000" flipV="1">
            <a:off x="5481527" y="5607478"/>
            <a:ext cx="284066" cy="762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14"/>
          <p:cNvCxnSpPr>
            <a:cxnSpLocks/>
            <a:stCxn id="19" idx="2"/>
            <a:endCxn id="25" idx="0"/>
          </p:cNvCxnSpPr>
          <p:nvPr>
            <p:custDataLst>
              <p:tags r:id="rId9"/>
            </p:custDataLst>
          </p:nvPr>
        </p:nvCxnSpPr>
        <p:spPr>
          <a:xfrm rot="16200000" flipH="1">
            <a:off x="5553925" y="4450294"/>
            <a:ext cx="124983" cy="6668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5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833264" y="2210598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3668417"/>
              </p:ext>
            </p:extLst>
          </p:nvPr>
        </p:nvGraphicFramePr>
        <p:xfrm>
          <a:off x="5241839" y="1371756"/>
          <a:ext cx="6111961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DA21525-D3D3-C7E2-4526-5D559EF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25BDBCED-05A3-EFB5-5787-DDA0417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421FAA27-90FE-97BC-C4C4-2635B88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1043</Words>
  <Application>Microsoft Office PowerPoint</Application>
  <PresentationFormat>宽屏</PresentationFormat>
  <Paragraphs>246</Paragraphs>
  <Slides>10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Reference</vt:lpstr>
      <vt:lpstr>等线</vt:lpstr>
      <vt:lpstr>等线 Light</vt:lpstr>
      <vt:lpstr>宋体</vt:lpstr>
      <vt:lpstr>微软雅黑</vt:lpstr>
      <vt:lpstr>Arial</vt:lpstr>
      <vt:lpstr>Arial Narrow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105</cp:revision>
  <dcterms:created xsi:type="dcterms:W3CDTF">2023-05-23T02:25:51Z</dcterms:created>
  <dcterms:modified xsi:type="dcterms:W3CDTF">2023-06-14T09:12:07Z</dcterms:modified>
</cp:coreProperties>
</file>